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9" r:id="rId3"/>
    <p:sldId id="261" r:id="rId4"/>
    <p:sldId id="262" r:id="rId5"/>
    <p:sldId id="264" r:id="rId6"/>
    <p:sldId id="265" r:id="rId7"/>
    <p:sldId id="260" r:id="rId8"/>
    <p:sldId id="266" r:id="rId9"/>
    <p:sldId id="267" r:id="rId10"/>
    <p:sldId id="268" r:id="rId11"/>
    <p:sldId id="270" r:id="rId12"/>
    <p:sldId id="271" r:id="rId13"/>
    <p:sldId id="269" r:id="rId14"/>
    <p:sldId id="273"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1D8BD707-D9CF-40AE-B4C6-C98DA3205C09}" type="datetimeFigureOut">
              <a:rPr lang="en-US" smtClean="0"/>
              <a:pPr/>
              <a:t>11/6/2025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11" name="Slide Number Placeholder 10"/>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11/6/2025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11/6/2025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11/6/2025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11/6/2025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11/6/2025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1D8BD707-D9CF-40AE-B4C6-C98DA3205C09}" type="datetimeFigureOut">
              <a:rPr lang="en-US" smtClean="0"/>
              <a:pPr/>
              <a:t>11/6/2025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11/6/2025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11/6/2025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11/6/2025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11/6/2025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D8BD707-D9CF-40AE-B4C6-C98DA3205C09}" type="datetimeFigureOut">
              <a:rPr lang="en-US" smtClean="0"/>
              <a:pPr/>
              <a:t>11/6/2025</a:t>
            </a:fld>
            <a:endParaRPr lang="en-US"/>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8.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8.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8801"/>
            <a:ext cx="7772400" cy="1142999"/>
          </a:xfrm>
        </p:spPr>
        <p:txBody>
          <a:bodyPr>
            <a:noAutofit/>
          </a:bodyPr>
          <a:lstStyle/>
          <a:p>
            <a:r>
              <a:rPr lang="ro-RO" sz="2000" dirty="0" smtClean="0">
                <a:latin typeface="Times New Roman" pitchFamily="18" charset="0"/>
                <a:cs typeface="Times New Roman" pitchFamily="18" charset="0"/>
              </a:rPr>
              <a:t>Proiect Erasmus+     2024-1-RO01-KA121-SCH-000210521</a:t>
            </a:r>
            <a:br>
              <a:rPr lang="ro-RO" sz="2000" dirty="0" smtClean="0">
                <a:latin typeface="Times New Roman" pitchFamily="18" charset="0"/>
                <a:cs typeface="Times New Roman" pitchFamily="18" charset="0"/>
              </a:rPr>
            </a:br>
            <a:r>
              <a:rPr lang="ro-RO" sz="2000" dirty="0" smtClean="0">
                <a:latin typeface="Times New Roman" pitchFamily="18" charset="0"/>
                <a:cs typeface="Times New Roman" pitchFamily="18" charset="0"/>
              </a:rPr>
              <a:t>Job Shadowing – ”Tallinn </a:t>
            </a:r>
            <a:r>
              <a:rPr lang="en-US" sz="2000" dirty="0" err="1" smtClean="0">
                <a:latin typeface="Times New Roman" pitchFamily="18" charset="0"/>
                <a:cs typeface="Times New Roman" pitchFamily="18" charset="0"/>
              </a:rPr>
              <a:t>Suitsupääsupesa</a:t>
            </a:r>
            <a:r>
              <a:rPr lang="en-US" sz="2000" dirty="0" smtClean="0"/>
              <a:t> </a:t>
            </a:r>
            <a:r>
              <a:rPr lang="ro-RO" sz="2000" dirty="0" smtClean="0">
                <a:latin typeface="Times New Roman" pitchFamily="18" charset="0"/>
                <a:cs typeface="Times New Roman" pitchFamily="18" charset="0"/>
              </a:rPr>
              <a:t>Preschool”</a:t>
            </a:r>
            <a:endParaRPr lang="en-US" sz="2000"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3048000"/>
            <a:ext cx="6400800" cy="2514600"/>
          </a:xfrm>
        </p:spPr>
        <p:txBody>
          <a:bodyPr>
            <a:normAutofit lnSpcReduction="10000"/>
          </a:bodyPr>
          <a:lstStyle/>
          <a:p>
            <a:pPr algn="ctr"/>
            <a:r>
              <a:rPr lang="ro-RO" sz="3900" b="1" dirty="0" smtClean="0">
                <a:solidFill>
                  <a:schemeClr val="tx1"/>
                </a:solidFill>
                <a:latin typeface="Times New Roman" pitchFamily="18" charset="0"/>
                <a:cs typeface="Times New Roman" pitchFamily="18" charset="0"/>
              </a:rPr>
              <a:t>De la experiențe Erasmus </a:t>
            </a:r>
          </a:p>
          <a:p>
            <a:pPr algn="ctr"/>
            <a:r>
              <a:rPr lang="ro-RO" sz="3900" b="1" dirty="0" smtClean="0">
                <a:solidFill>
                  <a:schemeClr val="tx1"/>
                </a:solidFill>
                <a:latin typeface="Times New Roman" pitchFamily="18" charset="0"/>
                <a:cs typeface="Times New Roman" pitchFamily="18" charset="0"/>
              </a:rPr>
              <a:t>la activitatea didactică</a:t>
            </a:r>
          </a:p>
          <a:p>
            <a:pPr algn="ctr"/>
            <a:endParaRPr lang="ro-RO" b="1" dirty="0" smtClean="0">
              <a:solidFill>
                <a:schemeClr val="tx1"/>
              </a:solidFill>
              <a:latin typeface="Times New Roman" pitchFamily="18" charset="0"/>
              <a:cs typeface="Times New Roman" pitchFamily="18" charset="0"/>
            </a:endParaRPr>
          </a:p>
          <a:p>
            <a:pPr algn="ctr"/>
            <a:r>
              <a:rPr lang="ro-RO" sz="2400" dirty="0" smtClean="0">
                <a:solidFill>
                  <a:schemeClr val="tx1"/>
                </a:solidFill>
                <a:latin typeface="Times New Roman" pitchFamily="18" charset="0"/>
                <a:cs typeface="Times New Roman" pitchFamily="18" charset="0"/>
              </a:rPr>
              <a:t>Prof. Ciuperceanu Mihaela-Corina</a:t>
            </a:r>
          </a:p>
          <a:p>
            <a:pPr algn="ctr"/>
            <a:r>
              <a:rPr lang="ro-RO" sz="2400" dirty="0" smtClean="0">
                <a:solidFill>
                  <a:schemeClr val="tx1"/>
                </a:solidFill>
                <a:latin typeface="Times New Roman" pitchFamily="18" charset="0"/>
                <a:cs typeface="Times New Roman" pitchFamily="18" charset="0"/>
              </a:rPr>
              <a:t>Prof. Ștefănache Alina-Ileana</a:t>
            </a:r>
          </a:p>
          <a:p>
            <a:pPr algn="ctr"/>
            <a:r>
              <a:rPr lang="ro-RO" sz="2400" dirty="0" smtClean="0">
                <a:solidFill>
                  <a:schemeClr val="tx1"/>
                </a:solidFill>
                <a:latin typeface="Times New Roman" pitchFamily="18" charset="0"/>
                <a:cs typeface="Times New Roman" pitchFamily="18" charset="0"/>
              </a:rPr>
              <a:t>Director: Prof. Niculeanu Florentina</a:t>
            </a:r>
            <a:endParaRPr lang="en-US" sz="2400" dirty="0">
              <a:solidFill>
                <a:schemeClr val="tx1"/>
              </a:solidFill>
              <a:latin typeface="Times New Roman" pitchFamily="18" charset="0"/>
              <a:cs typeface="Times New Roman" pitchFamily="18" charset="0"/>
            </a:endParaRPr>
          </a:p>
        </p:txBody>
      </p:sp>
      <p:sp>
        <p:nvSpPr>
          <p:cNvPr id="4" name="Freeform 7"/>
          <p:cNvSpPr/>
          <p:nvPr/>
        </p:nvSpPr>
        <p:spPr>
          <a:xfrm>
            <a:off x="7086600" y="533400"/>
            <a:ext cx="1328955" cy="1676400"/>
          </a:xfrm>
          <a:custGeom>
            <a:avLst/>
            <a:gdLst/>
            <a:ahLst/>
            <a:cxnLst/>
            <a:rect l="l" t="t" r="r" b="b"/>
            <a:pathLst>
              <a:path w="1938555" h="2588020">
                <a:moveTo>
                  <a:pt x="0" y="0"/>
                </a:moveTo>
                <a:lnTo>
                  <a:pt x="1938555" y="0"/>
                </a:lnTo>
                <a:lnTo>
                  <a:pt x="1938555" y="2588020"/>
                </a:lnTo>
                <a:lnTo>
                  <a:pt x="0" y="2588020"/>
                </a:lnTo>
                <a:lnTo>
                  <a:pt x="0" y="0"/>
                </a:lnTo>
                <a:close/>
              </a:path>
            </a:pathLst>
          </a:custGeom>
          <a:blipFill>
            <a:blip r:embed="rId2" cstate="print"/>
            <a:stretch>
              <a:fillRect/>
            </a:stretch>
          </a:blipFill>
        </p:spPr>
      </p:sp>
      <p:sp>
        <p:nvSpPr>
          <p:cNvPr id="5" name="Freeform 6"/>
          <p:cNvSpPr/>
          <p:nvPr/>
        </p:nvSpPr>
        <p:spPr>
          <a:xfrm>
            <a:off x="533400" y="533400"/>
            <a:ext cx="4235379" cy="826993"/>
          </a:xfrm>
          <a:custGeom>
            <a:avLst/>
            <a:gdLst/>
            <a:ahLst/>
            <a:cxnLst/>
            <a:rect l="l" t="t" r="r" b="b"/>
            <a:pathLst>
              <a:path w="5664080" h="1193946">
                <a:moveTo>
                  <a:pt x="0" y="0"/>
                </a:moveTo>
                <a:lnTo>
                  <a:pt x="5664080" y="0"/>
                </a:lnTo>
                <a:lnTo>
                  <a:pt x="5664080" y="1193946"/>
                </a:lnTo>
                <a:lnTo>
                  <a:pt x="0" y="1193946"/>
                </a:lnTo>
                <a:lnTo>
                  <a:pt x="0" y="0"/>
                </a:lnTo>
                <a:close/>
              </a:path>
            </a:pathLst>
          </a:custGeom>
          <a:blipFill>
            <a:blip r:embed="rId3" cstate="print"/>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1981200"/>
          </a:xfrm>
        </p:spPr>
        <p:txBody>
          <a:bodyPr>
            <a:normAutofit fontScale="90000"/>
          </a:bodyPr>
          <a:lstStyle/>
          <a:p>
            <a:pPr algn="ctr"/>
            <a:r>
              <a:rPr lang="ro-RO" dirty="0" smtClean="0">
                <a:latin typeface="Times New Roman" pitchFamily="18" charset="0"/>
                <a:cs typeface="Times New Roman" pitchFamily="18" charset="0"/>
              </a:rPr>
              <a:t>Job Shadowing </a:t>
            </a:r>
            <a:br>
              <a:rPr lang="ro-RO" dirty="0" smtClean="0">
                <a:latin typeface="Times New Roman" pitchFamily="18" charset="0"/>
                <a:cs typeface="Times New Roman" pitchFamily="18" charset="0"/>
              </a:rPr>
            </a:br>
            <a:r>
              <a:rPr lang="ro-RO" dirty="0" smtClean="0">
                <a:latin typeface="Times New Roman" pitchFamily="18" charset="0"/>
                <a:cs typeface="Times New Roman" pitchFamily="18" charset="0"/>
              </a:rPr>
              <a:t> ”Tallinn </a:t>
            </a:r>
            <a:r>
              <a:rPr lang="en-US" dirty="0" err="1" smtClean="0">
                <a:latin typeface="Times New Roman" pitchFamily="18" charset="0"/>
                <a:cs typeface="Times New Roman" pitchFamily="18" charset="0"/>
              </a:rPr>
              <a:t>Suitsupääsupesa</a:t>
            </a:r>
            <a:r>
              <a:rPr lang="en-US" dirty="0" smtClean="0"/>
              <a:t> </a:t>
            </a:r>
            <a:r>
              <a:rPr lang="ro-RO" dirty="0" smtClean="0">
                <a:latin typeface="Times New Roman" pitchFamily="18" charset="0"/>
                <a:cs typeface="Times New Roman" pitchFamily="18" charset="0"/>
              </a:rPr>
              <a:t>Preschool” 24-28.02.2025</a:t>
            </a:r>
            <a:endParaRPr lang="en-US" dirty="0"/>
          </a:p>
        </p:txBody>
      </p:sp>
      <p:sp>
        <p:nvSpPr>
          <p:cNvPr id="3" name="Subtitle 2"/>
          <p:cNvSpPr>
            <a:spLocks noGrp="1"/>
          </p:cNvSpPr>
          <p:nvPr>
            <p:ph type="subTitle" idx="1"/>
          </p:nvPr>
        </p:nvSpPr>
        <p:spPr>
          <a:xfrm>
            <a:off x="1143000" y="3505200"/>
            <a:ext cx="6934200" cy="2133600"/>
          </a:xfrm>
        </p:spPr>
        <p:txBody>
          <a:bodyPr>
            <a:normAutofit/>
          </a:bodyPr>
          <a:lstStyle/>
          <a:p>
            <a:pPr algn="ctr"/>
            <a:r>
              <a:rPr lang="ro-RO" sz="2800" b="1" i="1" dirty="0" smtClean="0">
                <a:latin typeface="Times New Roman" pitchFamily="18" charset="0"/>
                <a:cs typeface="Times New Roman" pitchFamily="18" charset="0"/>
              </a:rPr>
              <a:t>Obiective:</a:t>
            </a:r>
          </a:p>
          <a:p>
            <a:pPr algn="ctr"/>
            <a:r>
              <a:rPr lang="ro-RO" sz="2800" i="1" dirty="0" smtClean="0">
                <a:solidFill>
                  <a:schemeClr val="tx1"/>
                </a:solidFill>
                <a:latin typeface="Times New Roman" pitchFamily="18" charset="0"/>
                <a:cs typeface="Times New Roman" pitchFamily="18" charset="0"/>
              </a:rPr>
              <a:t>Dezvoltarea de practici educaționale inclusive care să faciliteze accesul copiilor din grupuri vulnerabile la educație de calitate</a:t>
            </a:r>
            <a:r>
              <a:rPr lang="ro-RO" sz="2800" dirty="0" smtClean="0">
                <a:latin typeface="Times New Roman" pitchFamily="18" charset="0"/>
                <a:cs typeface="Times New Roman" pitchFamily="18" charset="0"/>
              </a:rPr>
              <a:t>.</a:t>
            </a:r>
            <a:endParaRPr lang="en-US" sz="28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o-RO" dirty="0" smtClean="0"/>
              <a:t>Activități observate în cadrul mobilității</a:t>
            </a:r>
            <a:endParaRPr lang="en-US" dirty="0"/>
          </a:p>
        </p:txBody>
      </p:sp>
      <p:sp>
        <p:nvSpPr>
          <p:cNvPr id="3" name="TextBox 18"/>
          <p:cNvSpPr txBox="1"/>
          <p:nvPr/>
        </p:nvSpPr>
        <p:spPr>
          <a:xfrm>
            <a:off x="533400" y="914400"/>
            <a:ext cx="8001000" cy="2462213"/>
          </a:xfrm>
          <a:prstGeom prst="rect">
            <a:avLst/>
          </a:prstGeom>
        </p:spPr>
        <p:txBody>
          <a:bodyPr wrap="square" lIns="0" tIns="0" rIns="0" bIns="0" rtlCol="0" anchor="t">
            <a:spAutoFit/>
          </a:bodyPr>
          <a:lstStyle/>
          <a:p>
            <a:pPr algn="just"/>
            <a:r>
              <a:rPr lang="ro-RO" sz="2000" dirty="0" smtClean="0"/>
              <a:t>-Informații despre programul Persona Dolls. Păpușile și poveștile lor din Metodologia Persona Dolls dezvoltă empatia copiilor, iar aceștia sunt încurajați să reacționeze și să se apere singuri ori de câte ori sunt martori ai unor atitudini nedrepte sau cu prejudecăți. Prin activitatea păpușilor sunt tratate următoarele subiecte: </a:t>
            </a:r>
          </a:p>
          <a:p>
            <a:pPr algn="just"/>
            <a:r>
              <a:rPr lang="ro-RO" sz="2000" dirty="0" smtClean="0"/>
              <a:t>• predare bazată pe valori; </a:t>
            </a:r>
          </a:p>
          <a:p>
            <a:pPr algn="just"/>
            <a:r>
              <a:rPr lang="ro-RO" sz="2000" dirty="0" smtClean="0"/>
              <a:t>• exersarea deprinderilor sociale; </a:t>
            </a:r>
          </a:p>
          <a:p>
            <a:pPr algn="just"/>
            <a:r>
              <a:rPr lang="ro-RO" sz="2000" dirty="0" smtClean="0"/>
              <a:t>• toleranţă.</a:t>
            </a:r>
            <a:endParaRPr lang="en-US" sz="2000" u="none" strike="noStrike" dirty="0">
              <a:solidFill>
                <a:srgbClr val="5D69B4"/>
              </a:solidFill>
              <a:latin typeface="Sniglet"/>
              <a:ea typeface="Sniglet"/>
              <a:cs typeface="Sniglet"/>
              <a:sym typeface="Sniglet"/>
            </a:endParaRPr>
          </a:p>
        </p:txBody>
      </p:sp>
      <p:grpSp>
        <p:nvGrpSpPr>
          <p:cNvPr id="4" name="Group 3"/>
          <p:cNvGrpSpPr/>
          <p:nvPr/>
        </p:nvGrpSpPr>
        <p:grpSpPr>
          <a:xfrm>
            <a:off x="5638800" y="2514600"/>
            <a:ext cx="2590800" cy="2514600"/>
            <a:chOff x="0" y="0"/>
            <a:chExt cx="812800" cy="812800"/>
          </a:xfrm>
        </p:grpSpPr>
        <p:sp>
          <p:nvSpPr>
            <p:cNvPr id="5"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cstate="print"/>
              <a:stretch>
                <a:fillRect b="-33333"/>
              </a:stretch>
            </a:blipFill>
            <a:ln w="95250" cap="sq">
              <a:solidFill>
                <a:srgbClr val="5D69B4"/>
              </a:solidFill>
              <a:prstDash val="solid"/>
              <a:miter/>
            </a:ln>
          </p:spPr>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ro-RO" dirty="0" smtClean="0"/>
              <a:t>Activități desfășurate cu preșcolarii</a:t>
            </a:r>
            <a:endParaRPr lang="en-US" dirty="0"/>
          </a:p>
        </p:txBody>
      </p:sp>
      <p:sp>
        <p:nvSpPr>
          <p:cNvPr id="3" name="Content Placeholder 2"/>
          <p:cNvSpPr>
            <a:spLocks noGrp="1"/>
          </p:cNvSpPr>
          <p:nvPr>
            <p:ph sz="half" idx="1"/>
          </p:nvPr>
        </p:nvSpPr>
        <p:spPr/>
        <p:txBody>
          <a:bodyPr>
            <a:normAutofit fontScale="92500" lnSpcReduction="20000"/>
          </a:bodyPr>
          <a:lstStyle/>
          <a:p>
            <a:r>
              <a:rPr lang="ro-RO" b="1" dirty="0" smtClean="0"/>
              <a:t>DOS: ”Vulpea și barza”</a:t>
            </a:r>
          </a:p>
          <a:p>
            <a:pPr>
              <a:buNone/>
            </a:pPr>
            <a:r>
              <a:rPr lang="ro-RO" dirty="0" smtClean="0"/>
              <a:t>  (lectura educatoarei)</a:t>
            </a:r>
          </a:p>
          <a:p>
            <a:pPr>
              <a:buNone/>
            </a:pPr>
            <a:r>
              <a:rPr lang="ro-RO" i="1" dirty="0" smtClean="0"/>
              <a:t>   </a:t>
            </a:r>
          </a:p>
          <a:p>
            <a:pPr>
              <a:buNone/>
            </a:pPr>
            <a:r>
              <a:rPr lang="ro-RO" i="1" dirty="0" smtClean="0"/>
              <a:t>   </a:t>
            </a:r>
            <a:r>
              <a:rPr lang="ro-RO" dirty="0" smtClean="0"/>
              <a:t>Obiective urmărite:</a:t>
            </a:r>
          </a:p>
          <a:p>
            <a:pPr>
              <a:buNone/>
            </a:pPr>
            <a:r>
              <a:rPr lang="ro-RO" dirty="0" smtClean="0"/>
              <a:t>    </a:t>
            </a:r>
            <a:r>
              <a:rPr lang="it-IT" i="1" dirty="0" smtClean="0"/>
              <a:t>-să manifeste înțelegere,</a:t>
            </a:r>
            <a:r>
              <a:rPr lang="ro-RO" i="1" dirty="0" smtClean="0"/>
              <a:t> </a:t>
            </a:r>
            <a:r>
              <a:rPr lang="it-IT" i="1" dirty="0" smtClean="0"/>
              <a:t>empatie și toleranță față de trăsături mai puțin plăcute sau chiar deficiențe ale celor din jur, evitând prejudecățile sau alte atitudini negative;</a:t>
            </a:r>
            <a:endParaRPr lang="en-US" i="1" dirty="0"/>
          </a:p>
        </p:txBody>
      </p:sp>
      <p:sp>
        <p:nvSpPr>
          <p:cNvPr id="4" name="Content Placeholder 3"/>
          <p:cNvSpPr>
            <a:spLocks noGrp="1"/>
          </p:cNvSpPr>
          <p:nvPr>
            <p:ph sz="half" idx="2"/>
          </p:nvPr>
        </p:nvSpPr>
        <p:spPr/>
        <p:txBody>
          <a:bodyPr>
            <a:normAutofit fontScale="92500" lnSpcReduction="20000"/>
          </a:bodyPr>
          <a:lstStyle/>
          <a:p>
            <a:r>
              <a:rPr lang="ro-RO" b="1" dirty="0" smtClean="0"/>
              <a:t>DOS: ”Copilăria, o lume colorată”</a:t>
            </a:r>
          </a:p>
          <a:p>
            <a:pPr>
              <a:buNone/>
            </a:pPr>
            <a:r>
              <a:rPr lang="ro-RO" b="1" dirty="0" smtClean="0"/>
              <a:t>   </a:t>
            </a:r>
            <a:r>
              <a:rPr lang="ro-RO" dirty="0" smtClean="0"/>
              <a:t>(realizare poster)</a:t>
            </a:r>
          </a:p>
          <a:p>
            <a:pPr>
              <a:buNone/>
            </a:pPr>
            <a:r>
              <a:rPr lang="ro-RO" i="1" dirty="0" smtClean="0"/>
              <a:t>    </a:t>
            </a:r>
          </a:p>
          <a:p>
            <a:pPr>
              <a:buNone/>
            </a:pPr>
            <a:r>
              <a:rPr lang="ro-RO" i="1" dirty="0" smtClean="0"/>
              <a:t>   </a:t>
            </a:r>
            <a:r>
              <a:rPr lang="ro-RO" dirty="0" smtClean="0"/>
              <a:t>Obiective urmărite:</a:t>
            </a:r>
          </a:p>
          <a:p>
            <a:pPr>
              <a:buNone/>
            </a:pPr>
            <a:r>
              <a:rPr lang="ro-RO" i="1" dirty="0" smtClean="0"/>
              <a:t>     </a:t>
            </a:r>
            <a:r>
              <a:rPr lang="it-IT" i="1" dirty="0" smtClean="0"/>
              <a:t>-să manifeste o atitudine tolerantă, de acceptare și respect față de persoane de alte etnii sau rase;</a:t>
            </a:r>
            <a:endParaRPr lang="ro-RO" b="1" i="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600" y="685800"/>
            <a:ext cx="2971800" cy="914400"/>
          </a:xfrm>
        </p:spPr>
        <p:txBody>
          <a:bodyPr>
            <a:noAutofit/>
          </a:bodyPr>
          <a:lstStyle/>
          <a:p>
            <a:pPr algn="ctr"/>
            <a:r>
              <a:rPr lang="ro-RO" sz="2400" dirty="0" smtClean="0">
                <a:latin typeface="Times New Roman" pitchFamily="18" charset="0"/>
                <a:cs typeface="Times New Roman" pitchFamily="18" charset="0"/>
              </a:rPr>
              <a:t/>
            </a:r>
            <a:br>
              <a:rPr lang="ro-RO" sz="2400" dirty="0" smtClean="0">
                <a:latin typeface="Times New Roman" pitchFamily="18" charset="0"/>
                <a:cs typeface="Times New Roman" pitchFamily="18" charset="0"/>
              </a:rPr>
            </a:br>
            <a:r>
              <a:rPr lang="ro-RO" sz="2400" dirty="0" smtClean="0">
                <a:latin typeface="Times New Roman" pitchFamily="18" charset="0"/>
                <a:cs typeface="Times New Roman" pitchFamily="18" charset="0"/>
              </a:rPr>
              <a:t/>
            </a:r>
            <a:br>
              <a:rPr lang="ro-RO" sz="2400" dirty="0" smtClean="0">
                <a:latin typeface="Times New Roman" pitchFamily="18" charset="0"/>
                <a:cs typeface="Times New Roman" pitchFamily="18" charset="0"/>
              </a:rPr>
            </a:br>
            <a:r>
              <a:rPr lang="en-US" sz="2000" dirty="0" err="1" smtClean="0">
                <a:latin typeface="Times New Roman" pitchFamily="18" charset="0"/>
                <a:cs typeface="Times New Roman" pitchFamily="18" charset="0"/>
              </a:rPr>
              <a:t>Proiect</a:t>
            </a:r>
            <a:r>
              <a:rPr lang="en-US" sz="2000" dirty="0" smtClean="0">
                <a:latin typeface="Times New Roman" pitchFamily="18" charset="0"/>
                <a:cs typeface="Times New Roman" pitchFamily="18" charset="0"/>
              </a:rPr>
              <a:t> </a:t>
            </a:r>
            <a:r>
              <a:rPr lang="ro-RO"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Etwinning</a:t>
            </a:r>
            <a:r>
              <a:rPr lang="en-US" sz="2000" dirty="0" smtClean="0">
                <a:latin typeface="Times New Roman" pitchFamily="18" charset="0"/>
                <a:cs typeface="Times New Roman" pitchFamily="18" charset="0"/>
              </a:rPr>
              <a:t> ”The Land of emotions”</a:t>
            </a:r>
            <a:endParaRPr lang="en-US" sz="2000" dirty="0">
              <a:latin typeface="Times New Roman" pitchFamily="18" charset="0"/>
              <a:cs typeface="Times New Roman" pitchFamily="18" charset="0"/>
            </a:endParaRPr>
          </a:p>
        </p:txBody>
      </p:sp>
      <p:sp>
        <p:nvSpPr>
          <p:cNvPr id="4" name="Text Placeholder 3"/>
          <p:cNvSpPr>
            <a:spLocks noGrp="1"/>
          </p:cNvSpPr>
          <p:nvPr>
            <p:ph type="body" idx="2"/>
          </p:nvPr>
        </p:nvSpPr>
        <p:spPr/>
        <p:txBody>
          <a:bodyPr>
            <a:normAutofit fontScale="92500" lnSpcReduction="10000"/>
          </a:bodyPr>
          <a:lstStyle/>
          <a:p>
            <a:endParaRPr lang="ro-RO" dirty="0" smtClean="0"/>
          </a:p>
          <a:p>
            <a:pPr algn="ctr"/>
            <a:r>
              <a:rPr lang="ro-RO" sz="2400" b="1" dirty="0" smtClean="0">
                <a:latin typeface="Times New Roman" pitchFamily="18" charset="0"/>
                <a:cs typeface="Times New Roman" pitchFamily="18" charset="0"/>
              </a:rPr>
              <a:t>”Cutia cu emoții”</a:t>
            </a:r>
          </a:p>
          <a:p>
            <a:pPr algn="ctr"/>
            <a:endParaRPr lang="ro-RO" sz="2400" b="1" dirty="0" smtClean="0">
              <a:latin typeface="Times New Roman" pitchFamily="18" charset="0"/>
              <a:cs typeface="Times New Roman" pitchFamily="18" charset="0"/>
            </a:endParaRPr>
          </a:p>
          <a:p>
            <a:pPr algn="ctr"/>
            <a:r>
              <a:rPr lang="ro-RO" sz="2000" b="1" dirty="0" smtClean="0">
                <a:latin typeface="Times New Roman" pitchFamily="18" charset="0"/>
                <a:cs typeface="Times New Roman" pitchFamily="18" charset="0"/>
              </a:rPr>
              <a:t>Obiective urmărite:</a:t>
            </a:r>
          </a:p>
          <a:p>
            <a:pPr algn="ctr"/>
            <a:r>
              <a:rPr lang="it-IT" sz="2000" dirty="0" smtClean="0"/>
              <a:t>- să denumească </a:t>
            </a:r>
            <a:r>
              <a:rPr lang="ro-RO" sz="2000" dirty="0" smtClean="0"/>
              <a:t>emoția, starea sufletească pe care o simte în legătură cu jucăria preferată;</a:t>
            </a:r>
            <a:endParaRPr lang="en-US" sz="2000" dirty="0" smtClean="0"/>
          </a:p>
          <a:p>
            <a:pPr algn="ctr"/>
            <a:r>
              <a:rPr lang="it-IT" sz="2100" dirty="0" smtClean="0"/>
              <a:t>-să schimbe impresii, opinii, păreri</a:t>
            </a:r>
            <a:r>
              <a:rPr lang="ro-RO" sz="2100" dirty="0" smtClean="0"/>
              <a:t>,</a:t>
            </a:r>
            <a:r>
              <a:rPr lang="it-IT" sz="2100" dirty="0" smtClean="0"/>
              <a:t> transmiţând cu sinceritate  experienţele </a:t>
            </a:r>
            <a:r>
              <a:rPr lang="ro-RO" sz="2100" dirty="0" smtClean="0"/>
              <a:t>legate de</a:t>
            </a:r>
            <a:r>
              <a:rPr lang="it-IT" sz="2100" dirty="0" smtClean="0"/>
              <a:t> </a:t>
            </a:r>
            <a:r>
              <a:rPr lang="ro-RO" sz="2100" dirty="0" smtClean="0"/>
              <a:t>jucăria preferată.</a:t>
            </a:r>
            <a:endParaRPr lang="en-US" sz="2100" dirty="0" smtClean="0"/>
          </a:p>
        </p:txBody>
      </p:sp>
      <p:pic>
        <p:nvPicPr>
          <p:cNvPr id="5" name="Content Placeholder 4" descr="C:\Users\m\Desktop\e1eb638c-9478-4cca-a03e-8e0411163e47.jpg"/>
          <p:cNvPicPr>
            <a:picLocks noGrp="1"/>
          </p:cNvPicPr>
          <p:nvPr>
            <p:ph sz="half" idx="1"/>
          </p:nvPr>
        </p:nvPicPr>
        <p:blipFill>
          <a:blip r:embed="rId2" cstate="print"/>
          <a:srcRect/>
          <a:stretch>
            <a:fillRect/>
          </a:stretch>
        </p:blipFill>
        <p:spPr bwMode="auto">
          <a:xfrm>
            <a:off x="762000" y="990600"/>
            <a:ext cx="2133600" cy="1839912"/>
          </a:xfrm>
          <a:prstGeom prst="rect">
            <a:avLst/>
          </a:prstGeom>
          <a:noFill/>
          <a:ln w="9525">
            <a:noFill/>
            <a:miter lim="800000"/>
            <a:headEnd/>
            <a:tailEnd/>
          </a:ln>
        </p:spPr>
      </p:pic>
      <p:pic>
        <p:nvPicPr>
          <p:cNvPr id="6" name="Picture 5" descr="C:\Users\m\Desktop\04bc4aa0-82e7-44b4-bce0-20413b29b152.jpg"/>
          <p:cNvPicPr/>
          <p:nvPr/>
        </p:nvPicPr>
        <p:blipFill>
          <a:blip r:embed="rId3" cstate="print"/>
          <a:srcRect/>
          <a:stretch>
            <a:fillRect/>
          </a:stretch>
        </p:blipFill>
        <p:spPr bwMode="auto">
          <a:xfrm>
            <a:off x="3200400" y="990600"/>
            <a:ext cx="2114550" cy="1828800"/>
          </a:xfrm>
          <a:prstGeom prst="rect">
            <a:avLst/>
          </a:prstGeom>
          <a:noFill/>
          <a:ln w="9525">
            <a:noFill/>
            <a:miter lim="800000"/>
            <a:headEnd/>
            <a:tailEnd/>
          </a:ln>
        </p:spPr>
      </p:pic>
      <p:pic>
        <p:nvPicPr>
          <p:cNvPr id="1026" name="Picture 2" descr="C:\Users\m\Desktop\b0c97f44-a54e-4afe-8c0c-ed21f0062cec.jpg"/>
          <p:cNvPicPr>
            <a:picLocks noChangeAspect="1" noChangeArrowheads="1"/>
          </p:cNvPicPr>
          <p:nvPr/>
        </p:nvPicPr>
        <p:blipFill>
          <a:blip r:embed="rId4" cstate="print"/>
          <a:srcRect/>
          <a:stretch>
            <a:fillRect/>
          </a:stretch>
        </p:blipFill>
        <p:spPr bwMode="auto">
          <a:xfrm>
            <a:off x="1143000" y="3048000"/>
            <a:ext cx="3657600" cy="28194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000" dirty="0" err="1" smtClean="0">
                <a:latin typeface="Times New Roman" pitchFamily="18" charset="0"/>
                <a:cs typeface="Times New Roman" pitchFamily="18" charset="0"/>
              </a:rPr>
              <a:t>Proiect</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Etwinning</a:t>
            </a:r>
            <a:r>
              <a:rPr lang="en-US" sz="2000" dirty="0" smtClean="0">
                <a:latin typeface="Times New Roman" pitchFamily="18" charset="0"/>
                <a:cs typeface="Times New Roman" pitchFamily="18" charset="0"/>
              </a:rPr>
              <a:t> ”The Land of emotions”</a:t>
            </a:r>
            <a:endParaRPr lang="en-US" sz="2000" dirty="0"/>
          </a:p>
        </p:txBody>
      </p:sp>
      <p:sp>
        <p:nvSpPr>
          <p:cNvPr id="4" name="Text Placeholder 3"/>
          <p:cNvSpPr>
            <a:spLocks noGrp="1"/>
          </p:cNvSpPr>
          <p:nvPr>
            <p:ph type="body" idx="2"/>
          </p:nvPr>
        </p:nvSpPr>
        <p:spPr/>
        <p:txBody>
          <a:bodyPr>
            <a:normAutofit/>
          </a:bodyPr>
          <a:lstStyle/>
          <a:p>
            <a:pPr algn="ctr"/>
            <a:r>
              <a:rPr lang="ro-RO" sz="2400" b="1" dirty="0" smtClean="0">
                <a:latin typeface="Times New Roman" pitchFamily="18" charset="0"/>
                <a:cs typeface="Times New Roman" pitchFamily="18" charset="0"/>
              </a:rPr>
              <a:t>”Copacul cu emoții de primăvară”</a:t>
            </a:r>
          </a:p>
          <a:p>
            <a:pPr algn="ctr"/>
            <a:endParaRPr lang="ro-RO" sz="2400" b="1" dirty="0" smtClean="0">
              <a:latin typeface="Times New Roman" pitchFamily="18" charset="0"/>
              <a:cs typeface="Times New Roman" pitchFamily="18" charset="0"/>
            </a:endParaRPr>
          </a:p>
          <a:p>
            <a:pPr algn="ctr"/>
            <a:r>
              <a:rPr lang="ro-RO" sz="2400" b="1" dirty="0" smtClean="0">
                <a:latin typeface="Times New Roman" pitchFamily="18" charset="0"/>
                <a:cs typeface="Times New Roman" pitchFamily="18" charset="0"/>
              </a:rPr>
              <a:t>Obiective urmărite:</a:t>
            </a:r>
          </a:p>
          <a:p>
            <a:pPr algn="ctr"/>
            <a:r>
              <a:rPr lang="it-IT" sz="2400" dirty="0" smtClean="0">
                <a:latin typeface="Times New Roman" pitchFamily="18" charset="0"/>
                <a:cs typeface="Times New Roman" pitchFamily="18" charset="0"/>
              </a:rPr>
              <a:t>- să denumească starea pe care o simte</a:t>
            </a:r>
            <a:r>
              <a:rPr lang="ro-RO" sz="2400" dirty="0" smtClean="0">
                <a:latin typeface="Times New Roman" pitchFamily="18" charset="0"/>
                <a:cs typeface="Times New Roman" pitchFamily="18" charset="0"/>
              </a:rPr>
              <a:t>, motivând cauza acelei emoții</a:t>
            </a:r>
            <a:r>
              <a:rPr lang="it-IT" sz="2400" dirty="0" smtClean="0">
                <a:latin typeface="Times New Roman" pitchFamily="18" charset="0"/>
                <a:cs typeface="Times New Roman" pitchFamily="18" charset="0"/>
              </a:rPr>
              <a:t>;</a:t>
            </a:r>
            <a:endParaRPr lang="en-US" sz="2400" dirty="0" smtClean="0">
              <a:latin typeface="Times New Roman" pitchFamily="18" charset="0"/>
              <a:cs typeface="Times New Roman" pitchFamily="18" charset="0"/>
            </a:endParaRPr>
          </a:p>
          <a:p>
            <a:pPr algn="ctr"/>
            <a:r>
              <a:rPr lang="it-IT" sz="2400" dirty="0" smtClean="0">
                <a:latin typeface="Times New Roman" pitchFamily="18" charset="0"/>
                <a:cs typeface="Times New Roman" pitchFamily="18" charset="0"/>
              </a:rPr>
              <a:t>-să </a:t>
            </a:r>
            <a:r>
              <a:rPr lang="ro-RO" sz="2400" dirty="0" smtClean="0">
                <a:latin typeface="Times New Roman" pitchFamily="18" charset="0"/>
                <a:cs typeface="Times New Roman" pitchFamily="18" charset="0"/>
              </a:rPr>
              <a:t>identifice</a:t>
            </a:r>
            <a:r>
              <a:rPr lang="it-IT" sz="2400" dirty="0" smtClean="0">
                <a:latin typeface="Times New Roman" pitchFamily="18" charset="0"/>
                <a:cs typeface="Times New Roman" pitchFamily="18" charset="0"/>
              </a:rPr>
              <a:t> </a:t>
            </a:r>
            <a:r>
              <a:rPr lang="ro-RO" sz="2400" dirty="0" smtClean="0">
                <a:latin typeface="Times New Roman" pitchFamily="18" charset="0"/>
                <a:cs typeface="Times New Roman" pitchFamily="18" charset="0"/>
              </a:rPr>
              <a:t>jetonul și frunza</a:t>
            </a:r>
            <a:r>
              <a:rPr lang="it-IT" sz="2400" dirty="0" smtClean="0">
                <a:latin typeface="Times New Roman" pitchFamily="18" charset="0"/>
                <a:cs typeface="Times New Roman" pitchFamily="18" charset="0"/>
              </a:rPr>
              <a:t> care exprimă emoţia </a:t>
            </a:r>
            <a:r>
              <a:rPr lang="ro-RO" sz="2400" dirty="0" smtClean="0">
                <a:latin typeface="Times New Roman" pitchFamily="18" charset="0"/>
                <a:cs typeface="Times New Roman" pitchFamily="18" charset="0"/>
              </a:rPr>
              <a:t>amintită.</a:t>
            </a:r>
            <a:endParaRPr lang="en-US" sz="2400" dirty="0" smtClean="0">
              <a:latin typeface="Times New Roman" pitchFamily="18" charset="0"/>
              <a:cs typeface="Times New Roman" pitchFamily="18" charset="0"/>
            </a:endParaRPr>
          </a:p>
          <a:p>
            <a:pPr algn="ctr"/>
            <a:endParaRPr lang="en-US" sz="2400" b="1" dirty="0">
              <a:latin typeface="Times New Roman" pitchFamily="18" charset="0"/>
              <a:cs typeface="Times New Roman" pitchFamily="18" charset="0"/>
            </a:endParaRPr>
          </a:p>
        </p:txBody>
      </p:sp>
      <p:pic>
        <p:nvPicPr>
          <p:cNvPr id="5" name="Content Placeholder 4" descr="C:\Users\m\Desktop\8d9cb554-3c21-4125-981f-f6d336d651e1.jpg"/>
          <p:cNvPicPr>
            <a:picLocks noGrp="1"/>
          </p:cNvPicPr>
          <p:nvPr>
            <p:ph sz="half" idx="1"/>
          </p:nvPr>
        </p:nvPicPr>
        <p:blipFill>
          <a:blip r:embed="rId2" cstate="print"/>
          <a:srcRect l="2672" r="4962"/>
          <a:stretch>
            <a:fillRect/>
          </a:stretch>
        </p:blipFill>
        <p:spPr bwMode="auto">
          <a:xfrm>
            <a:off x="838200" y="533400"/>
            <a:ext cx="1833682" cy="2620963"/>
          </a:xfrm>
          <a:prstGeom prst="rect">
            <a:avLst/>
          </a:prstGeom>
          <a:noFill/>
          <a:ln w="9525">
            <a:noFill/>
            <a:miter lim="800000"/>
            <a:headEnd/>
            <a:tailEnd/>
          </a:ln>
        </p:spPr>
      </p:pic>
      <p:pic>
        <p:nvPicPr>
          <p:cNvPr id="6" name="Picture 5" descr="C:\Users\m\Desktop\3ca8674c-307b-4a18-8116-b9007c5499ff.jpg"/>
          <p:cNvPicPr/>
          <p:nvPr/>
        </p:nvPicPr>
        <p:blipFill>
          <a:blip r:embed="rId3" cstate="print"/>
          <a:srcRect l="2974" r="13751" b="5176"/>
          <a:stretch>
            <a:fillRect/>
          </a:stretch>
        </p:blipFill>
        <p:spPr bwMode="auto">
          <a:xfrm>
            <a:off x="2895600" y="533400"/>
            <a:ext cx="1828800" cy="2657475"/>
          </a:xfrm>
          <a:prstGeom prst="rect">
            <a:avLst/>
          </a:prstGeom>
          <a:noFill/>
          <a:ln w="9525">
            <a:noFill/>
            <a:miter lim="800000"/>
            <a:headEnd/>
            <a:tailEnd/>
          </a:ln>
        </p:spPr>
      </p:pic>
      <p:pic>
        <p:nvPicPr>
          <p:cNvPr id="7" name="Picture 6" descr="C:\Users\m\Desktop\693449e0-9764-4220-9165-ba30c14b2218.jpg"/>
          <p:cNvPicPr/>
          <p:nvPr/>
        </p:nvPicPr>
        <p:blipFill>
          <a:blip r:embed="rId4" cstate="print"/>
          <a:srcRect/>
          <a:stretch>
            <a:fillRect/>
          </a:stretch>
        </p:blipFill>
        <p:spPr bwMode="auto">
          <a:xfrm>
            <a:off x="1066800" y="3276600"/>
            <a:ext cx="3505200" cy="25908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o-RO" dirty="0" smtClean="0"/>
              <a:t>Activități observate în cadrul mobilității</a:t>
            </a:r>
            <a:endParaRPr lang="en-US" dirty="0"/>
          </a:p>
        </p:txBody>
      </p:sp>
      <p:sp>
        <p:nvSpPr>
          <p:cNvPr id="4" name="TextBox 17"/>
          <p:cNvSpPr txBox="1"/>
          <p:nvPr/>
        </p:nvSpPr>
        <p:spPr>
          <a:xfrm>
            <a:off x="914400" y="762000"/>
            <a:ext cx="7156189" cy="1845377"/>
          </a:xfrm>
          <a:prstGeom prst="rect">
            <a:avLst/>
          </a:prstGeom>
        </p:spPr>
        <p:txBody>
          <a:bodyPr wrap="square" lIns="0" tIns="0" rIns="0" bIns="0" rtlCol="0" anchor="t">
            <a:spAutoFit/>
          </a:bodyPr>
          <a:lstStyle/>
          <a:p>
            <a:pPr algn="just">
              <a:lnSpc>
                <a:spcPts val="2873"/>
              </a:lnSpc>
            </a:pPr>
            <a:r>
              <a:rPr lang="ro-RO" sz="2052" dirty="0" smtClean="0">
                <a:solidFill>
                  <a:srgbClr val="FFFFFF"/>
                </a:solidFill>
                <a:latin typeface="Sniglet"/>
                <a:sym typeface="Sniglet"/>
              </a:rPr>
              <a:t>-</a:t>
            </a:r>
            <a:r>
              <a:rPr lang="ro-RO" sz="2400" dirty="0" smtClean="0"/>
              <a:t>-Informații despre Programul „Grădiniță fără bullying” este structurat ca o activitate preventivă care implică tot personalul grădiniței, părinții și copiii. Metodologia se bazează pe patru valori de bază: -Toleranţă -Respect - Empatie -Curaj</a:t>
            </a:r>
            <a:endParaRPr lang="en-US" sz="2052" dirty="0">
              <a:solidFill>
                <a:srgbClr val="FFFFFF"/>
              </a:solidFill>
              <a:latin typeface="Sniglet"/>
              <a:ea typeface="Sniglet"/>
              <a:cs typeface="Sniglet"/>
              <a:sym typeface="Sniglet"/>
            </a:endParaRPr>
          </a:p>
        </p:txBody>
      </p:sp>
      <p:grpSp>
        <p:nvGrpSpPr>
          <p:cNvPr id="5" name="Group 4"/>
          <p:cNvGrpSpPr/>
          <p:nvPr/>
        </p:nvGrpSpPr>
        <p:grpSpPr>
          <a:xfrm>
            <a:off x="5715000" y="2971800"/>
            <a:ext cx="2133601" cy="2057400"/>
            <a:chOff x="0" y="0"/>
            <a:chExt cx="812800" cy="812800"/>
          </a:xfrm>
        </p:grpSpPr>
        <p:sp>
          <p:nvSpPr>
            <p:cNvPr id="6"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cstate="print"/>
              <a:stretch>
                <a:fillRect t="-16666" b="-16666"/>
              </a:stretch>
            </a:blipFill>
            <a:ln w="95250" cap="sq">
              <a:solidFill>
                <a:srgbClr val="5D69B4"/>
              </a:solidFill>
              <a:prstDash val="solid"/>
              <a:miter/>
            </a:ln>
          </p:spPr>
        </p:sp>
      </p:grpSp>
      <p:grpSp>
        <p:nvGrpSpPr>
          <p:cNvPr id="7" name="Group 8"/>
          <p:cNvGrpSpPr/>
          <p:nvPr/>
        </p:nvGrpSpPr>
        <p:grpSpPr>
          <a:xfrm>
            <a:off x="1371600" y="2895600"/>
            <a:ext cx="2209800" cy="2133600"/>
            <a:chOff x="0" y="0"/>
            <a:chExt cx="812800" cy="812800"/>
          </a:xfrm>
        </p:grpSpPr>
        <p:sp>
          <p:nvSpPr>
            <p:cNvPr id="8"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cstate="print"/>
              <a:stretch>
                <a:fillRect t="-12560" b="-20772"/>
              </a:stretch>
            </a:blipFill>
            <a:ln w="95250" cap="sq">
              <a:solidFill>
                <a:srgbClr val="5D69B4"/>
              </a:solidFill>
              <a:prstDash val="solid"/>
              <a:miter/>
            </a:ln>
          </p:spPr>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ro-RO" dirty="0" smtClean="0"/>
              <a:t>”Să fim prieteni - fără bullying”</a:t>
            </a:r>
            <a:r>
              <a:rPr lang="en-US" dirty="0" smtClean="0"/>
              <a:t/>
            </a:r>
            <a:br>
              <a:rPr lang="en-US" dirty="0" smtClean="0"/>
            </a:br>
            <a:r>
              <a:rPr lang="ro-RO" dirty="0" smtClean="0"/>
              <a:t>Grădinița P.P. ”Piticot”</a:t>
            </a:r>
            <a:endParaRPr lang="en-US" dirty="0"/>
          </a:p>
        </p:txBody>
      </p:sp>
      <p:sp>
        <p:nvSpPr>
          <p:cNvPr id="3" name="Text Placeholder 2"/>
          <p:cNvSpPr>
            <a:spLocks noGrp="1"/>
          </p:cNvSpPr>
          <p:nvPr>
            <p:ph type="body" idx="1"/>
          </p:nvPr>
        </p:nvSpPr>
        <p:spPr/>
        <p:txBody>
          <a:bodyPr/>
          <a:lstStyle/>
          <a:p>
            <a:pPr algn="ctr"/>
            <a:r>
              <a:rPr lang="ro-RO" dirty="0" smtClean="0"/>
              <a:t>Obiective urmărite</a:t>
            </a:r>
            <a:endParaRPr lang="en-US" dirty="0"/>
          </a:p>
        </p:txBody>
      </p:sp>
      <p:sp>
        <p:nvSpPr>
          <p:cNvPr id="5" name="Text Placeholder 4"/>
          <p:cNvSpPr>
            <a:spLocks noGrp="1"/>
          </p:cNvSpPr>
          <p:nvPr>
            <p:ph type="body" sz="half" idx="3"/>
          </p:nvPr>
        </p:nvSpPr>
        <p:spPr/>
        <p:txBody>
          <a:bodyPr>
            <a:normAutofit fontScale="92500" lnSpcReduction="10000"/>
          </a:bodyPr>
          <a:lstStyle/>
          <a:p>
            <a:r>
              <a:rPr lang="ro-RO" dirty="0" smtClean="0"/>
              <a:t>Organizația  ”Salvați copiii”</a:t>
            </a:r>
            <a:endParaRPr lang="en-US" dirty="0"/>
          </a:p>
        </p:txBody>
      </p:sp>
      <p:sp>
        <p:nvSpPr>
          <p:cNvPr id="4" name="Content Placeholder 3"/>
          <p:cNvSpPr>
            <a:spLocks noGrp="1"/>
          </p:cNvSpPr>
          <p:nvPr>
            <p:ph sz="quarter" idx="2"/>
          </p:nvPr>
        </p:nvSpPr>
        <p:spPr/>
        <p:txBody>
          <a:bodyPr>
            <a:normAutofit fontScale="77500" lnSpcReduction="20000"/>
          </a:bodyPr>
          <a:lstStyle/>
          <a:p>
            <a:r>
              <a:rPr lang="ro-RO" dirty="0" smtClean="0"/>
              <a:t>-Perfecționarea cadrelor didactice și consilierea părinților în scopul dezvoltării unor relații pozitive între copii și între copii și adulți. </a:t>
            </a:r>
            <a:endParaRPr lang="en-US" dirty="0" smtClean="0"/>
          </a:p>
          <a:p>
            <a:r>
              <a:rPr lang="ro-RO" dirty="0" smtClean="0"/>
              <a:t>-Conștientizarea educatorilor și a părinților în privința impactului pe care îl au adulții asupra relațiilor dintre copii și întărirea colaborării educatoare- părinți - copii.</a:t>
            </a:r>
            <a:endParaRPr lang="en-US" dirty="0" smtClean="0"/>
          </a:p>
          <a:p>
            <a:endParaRPr lang="en-US" dirty="0"/>
          </a:p>
        </p:txBody>
      </p:sp>
      <p:sp>
        <p:nvSpPr>
          <p:cNvPr id="6" name="Content Placeholder 5"/>
          <p:cNvSpPr>
            <a:spLocks noGrp="1"/>
          </p:cNvSpPr>
          <p:nvPr>
            <p:ph sz="quarter" idx="4"/>
          </p:nvPr>
        </p:nvSpPr>
        <p:spPr/>
        <p:txBody>
          <a:bodyPr>
            <a:normAutofit fontScale="62500" lnSpcReduction="20000"/>
          </a:bodyPr>
          <a:lstStyle/>
          <a:p>
            <a:r>
              <a:rPr lang="ro-RO" sz="2600" dirty="0" smtClean="0"/>
              <a:t>Analizând ponderea preșcolarilor din grădiniță care fac parte din anumite grupuri vulnerabile - familii monoparentale, părinți plecați în străinătate și copii lăsați în grija bunicilor, copii cu CES, copii care manifestă atitudini comportamentale negative în relațiile cu ceilalți copii/adulți - s-a considerat necesară aderarea la un astfel de proiect, care să vizeze dezvoltarea unei comunități pozitive, în care copiii învață despre toleranță și respectul reciproc.</a:t>
            </a:r>
            <a:endParaRPr lang="en-US" sz="2600"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724400"/>
            <a:ext cx="8183880" cy="1051560"/>
          </a:xfrm>
        </p:spPr>
        <p:txBody>
          <a:bodyPr/>
          <a:lstStyle/>
          <a:p>
            <a:pPr algn="ctr"/>
            <a:r>
              <a:rPr lang="ro-RO" dirty="0" smtClean="0"/>
              <a:t>Așteptări pe termen lung </a:t>
            </a:r>
            <a:endParaRPr lang="en-US" dirty="0"/>
          </a:p>
        </p:txBody>
      </p:sp>
      <p:sp>
        <p:nvSpPr>
          <p:cNvPr id="3" name="Content Placeholder 2"/>
          <p:cNvSpPr>
            <a:spLocks noGrp="1"/>
          </p:cNvSpPr>
          <p:nvPr>
            <p:ph idx="1"/>
          </p:nvPr>
        </p:nvSpPr>
        <p:spPr/>
        <p:txBody>
          <a:bodyPr>
            <a:normAutofit fontScale="92500" lnSpcReduction="10000"/>
          </a:bodyPr>
          <a:lstStyle/>
          <a:p>
            <a:r>
              <a:rPr lang="ro-RO" dirty="0" smtClean="0"/>
              <a:t>-Optimizarea relațiilor interpersonale prin eliminarea unor comportamente negative în rândul preșcolarilor;</a:t>
            </a:r>
            <a:endParaRPr lang="en-US" dirty="0" smtClean="0"/>
          </a:p>
          <a:p>
            <a:r>
              <a:rPr lang="ro-RO" dirty="0" smtClean="0"/>
              <a:t>-Conștientizarea părinților asupra importanței manifestării în permanență de către copii a unei atitudini pozitive, prietenoase, tolerante în cadrul grupului și în societate.</a:t>
            </a:r>
            <a:endParaRPr lang="en-US" dirty="0" smtClean="0"/>
          </a:p>
          <a:p>
            <a:r>
              <a:rPr lang="ro-RO" dirty="0" smtClean="0"/>
              <a:t>-Relații interpersonale și de grup îmbunătățite în rândul preșcolarilor, cu manifestarea unor atitudini pozitive în timpul activităților și jocurilor libere.</a:t>
            </a:r>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ro-RO" sz="4000" dirty="0" smtClean="0"/>
              <a:t/>
            </a:r>
            <a:br>
              <a:rPr lang="ro-RO" sz="4000" dirty="0" smtClean="0"/>
            </a:br>
            <a:r>
              <a:rPr lang="ro-RO" sz="4000" dirty="0" smtClean="0"/>
              <a:t>Activități ”Să fim prieteni - fără bullying”</a:t>
            </a:r>
            <a:r>
              <a:rPr lang="en-US" dirty="0" smtClean="0"/>
              <a:t/>
            </a:r>
            <a:br>
              <a:rPr lang="en-US" dirty="0" smtClean="0"/>
            </a:br>
            <a:r>
              <a:rPr lang="ro-RO" dirty="0" smtClean="0"/>
              <a:t> </a:t>
            </a:r>
            <a:endParaRPr lang="en-US" dirty="0"/>
          </a:p>
        </p:txBody>
      </p:sp>
      <p:sp>
        <p:nvSpPr>
          <p:cNvPr id="3" name="Text Placeholder 2"/>
          <p:cNvSpPr>
            <a:spLocks noGrp="1"/>
          </p:cNvSpPr>
          <p:nvPr>
            <p:ph type="body" idx="1"/>
          </p:nvPr>
        </p:nvSpPr>
        <p:spPr/>
        <p:txBody>
          <a:bodyPr>
            <a:normAutofit fontScale="92500" lnSpcReduction="10000"/>
          </a:bodyPr>
          <a:lstStyle/>
          <a:p>
            <a:pPr algn="ctr"/>
            <a:r>
              <a:rPr lang="ro-RO" dirty="0" smtClean="0"/>
              <a:t>Curs de formare a cadrelor didactice</a:t>
            </a:r>
            <a:endParaRPr lang="en-US" dirty="0"/>
          </a:p>
        </p:txBody>
      </p:sp>
      <p:sp>
        <p:nvSpPr>
          <p:cNvPr id="5" name="Text Placeholder 4"/>
          <p:cNvSpPr>
            <a:spLocks noGrp="1"/>
          </p:cNvSpPr>
          <p:nvPr>
            <p:ph type="body" sz="half" idx="3"/>
          </p:nvPr>
        </p:nvSpPr>
        <p:spPr/>
        <p:txBody>
          <a:bodyPr>
            <a:normAutofit fontScale="92500" lnSpcReduction="10000"/>
          </a:bodyPr>
          <a:lstStyle/>
          <a:p>
            <a:pPr algn="ctr"/>
            <a:r>
              <a:rPr lang="ro-RO" dirty="0" smtClean="0"/>
              <a:t>Primirea materialelor suport</a:t>
            </a:r>
            <a:endParaRPr lang="en-US" dirty="0"/>
          </a:p>
        </p:txBody>
      </p:sp>
      <p:pic>
        <p:nvPicPr>
          <p:cNvPr id="9" name="Content Placeholder 8" descr="C:\Users\m\Desktop\516217331_1320802843382017_8853823808658512513_n.jpg"/>
          <p:cNvPicPr>
            <a:picLocks noGrp="1"/>
          </p:cNvPicPr>
          <p:nvPr>
            <p:ph sz="quarter" idx="2"/>
          </p:nvPr>
        </p:nvPicPr>
        <p:blipFill>
          <a:blip r:embed="rId2" cstate="print"/>
          <a:srcRect t="27455"/>
          <a:stretch>
            <a:fillRect/>
          </a:stretch>
        </p:blipFill>
        <p:spPr bwMode="auto">
          <a:xfrm>
            <a:off x="1143000" y="1752600"/>
            <a:ext cx="2918777" cy="2514600"/>
          </a:xfrm>
          <a:prstGeom prst="rect">
            <a:avLst/>
          </a:prstGeom>
          <a:noFill/>
          <a:ln w="9525">
            <a:noFill/>
            <a:miter lim="800000"/>
            <a:headEnd/>
            <a:tailEnd/>
          </a:ln>
        </p:spPr>
      </p:pic>
      <p:pic>
        <p:nvPicPr>
          <p:cNvPr id="10" name="Imagine 1"/>
          <p:cNvPicPr>
            <a:picLocks noGrp="1"/>
          </p:cNvPicPr>
          <p:nvPr>
            <p:ph sz="quarter" idx="4"/>
          </p:nvPr>
        </p:nvPicPr>
        <p:blipFill>
          <a:blip r:embed="rId3" cstate="print">
            <a:extLst>
              <a:ext uri="{28A0092B-C50C-407E-A947-70E740481C1C}">
                <a14:useLocalDpi xmlns:a14="http://schemas.microsoft.com/office/drawing/2010/main" val="0"/>
              </a:ext>
            </a:extLst>
          </a:blip>
          <a:stretch>
            <a:fillRect/>
          </a:stretch>
        </p:blipFill>
        <p:spPr bwMode="auto">
          <a:xfrm>
            <a:off x="5105400" y="1752600"/>
            <a:ext cx="2992582" cy="247303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sz="2800" dirty="0" smtClean="0"/>
              <a:t>Activități ”Să fim prieteni – </a:t>
            </a:r>
            <a:br>
              <a:rPr lang="ro-RO" sz="2800" dirty="0" smtClean="0"/>
            </a:br>
            <a:r>
              <a:rPr lang="ro-RO" sz="2800" dirty="0" smtClean="0"/>
              <a:t>fără bullying”</a:t>
            </a:r>
            <a:endParaRPr lang="en-US" sz="2800" dirty="0"/>
          </a:p>
        </p:txBody>
      </p:sp>
      <p:sp>
        <p:nvSpPr>
          <p:cNvPr id="3" name="Text Placeholder 2"/>
          <p:cNvSpPr>
            <a:spLocks noGrp="1"/>
          </p:cNvSpPr>
          <p:nvPr>
            <p:ph type="body" idx="1"/>
          </p:nvPr>
        </p:nvSpPr>
        <p:spPr/>
        <p:txBody>
          <a:bodyPr>
            <a:normAutofit fontScale="25000" lnSpcReduction="20000"/>
          </a:bodyPr>
          <a:lstStyle/>
          <a:p>
            <a:endParaRPr lang="ro-RO" dirty="0" smtClean="0"/>
          </a:p>
          <a:p>
            <a:endParaRPr lang="ro-RO" sz="3100" dirty="0" smtClean="0">
              <a:latin typeface="Times New Roman" pitchFamily="18" charset="0"/>
              <a:cs typeface="Times New Roman" pitchFamily="18" charset="0"/>
            </a:endParaRPr>
          </a:p>
          <a:p>
            <a:pPr algn="ctr"/>
            <a:r>
              <a:rPr lang="ro-RO" sz="9600" dirty="0" smtClean="0">
                <a:latin typeface="Times New Roman" pitchFamily="18" charset="0"/>
                <a:cs typeface="Times New Roman" pitchFamily="18" charset="0"/>
              </a:rPr>
              <a:t>”Să facem cunoștință cu....!” </a:t>
            </a:r>
            <a:endParaRPr lang="en-US" sz="9600" dirty="0" smtClean="0">
              <a:latin typeface="Times New Roman" pitchFamily="18" charset="0"/>
              <a:cs typeface="Times New Roman" pitchFamily="18" charset="0"/>
            </a:endParaRPr>
          </a:p>
          <a:p>
            <a:endParaRPr lang="en-US" dirty="0"/>
          </a:p>
        </p:txBody>
      </p:sp>
      <p:sp>
        <p:nvSpPr>
          <p:cNvPr id="5" name="Text Placeholder 4"/>
          <p:cNvSpPr>
            <a:spLocks noGrp="1"/>
          </p:cNvSpPr>
          <p:nvPr>
            <p:ph type="body" sz="half" idx="3"/>
          </p:nvPr>
        </p:nvSpPr>
        <p:spPr/>
        <p:txBody>
          <a:bodyPr>
            <a:normAutofit fontScale="85000" lnSpcReduction="10000"/>
          </a:bodyPr>
          <a:lstStyle/>
          <a:p>
            <a:r>
              <a:rPr lang="ro-RO" dirty="0" smtClean="0"/>
              <a:t>Alegerea unui nume pentru ursulețul personal</a:t>
            </a:r>
            <a:endParaRPr lang="en-US" dirty="0"/>
          </a:p>
        </p:txBody>
      </p:sp>
      <p:sp>
        <p:nvSpPr>
          <p:cNvPr id="4" name="Content Placeholder 3"/>
          <p:cNvSpPr>
            <a:spLocks noGrp="1"/>
          </p:cNvSpPr>
          <p:nvPr>
            <p:ph sz="quarter" idx="2"/>
          </p:nvPr>
        </p:nvSpPr>
        <p:spPr/>
        <p:txBody>
          <a:bodyPr>
            <a:normAutofit fontScale="92500" lnSpcReduction="10000"/>
          </a:bodyPr>
          <a:lstStyle/>
          <a:p>
            <a:r>
              <a:rPr lang="ro-RO" dirty="0" smtClean="0"/>
              <a:t>Asocierea partenerului de joc cu ursulețul-prieten a contribuit conștientizarea de către fiecare copil a necesității păstrării în permanență a relațiilor de prietenie și colegialitate astfel încât și copiii și ursuleții să fie mereu fericiți.</a:t>
            </a:r>
            <a:endParaRPr lang="en-US" dirty="0" smtClean="0"/>
          </a:p>
          <a:p>
            <a:endParaRPr lang="en-US" dirty="0"/>
          </a:p>
        </p:txBody>
      </p:sp>
      <p:pic>
        <p:nvPicPr>
          <p:cNvPr id="7" name="Imagine 4"/>
          <p:cNvPicPr>
            <a:picLocks noGrp="1"/>
          </p:cNvPicPr>
          <p:nvPr>
            <p:ph sz="quarter" idx="4"/>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371600"/>
            <a:ext cx="2590800" cy="1905000"/>
          </a:xfrm>
          <a:prstGeom prst="rect">
            <a:avLst/>
          </a:prstGeom>
          <a:noFill/>
          <a:ln>
            <a:noFill/>
          </a:ln>
        </p:spPr>
      </p:pic>
      <p:pic>
        <p:nvPicPr>
          <p:cNvPr id="8" name="Imagine 5"/>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0" y="3352800"/>
            <a:ext cx="2581275" cy="19049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sz="2800" dirty="0" smtClean="0"/>
              <a:t>Activități ”Să fim prieteni – </a:t>
            </a:r>
            <a:br>
              <a:rPr lang="ro-RO" sz="2800" dirty="0" smtClean="0"/>
            </a:br>
            <a:r>
              <a:rPr lang="ro-RO" sz="2800" dirty="0" smtClean="0"/>
              <a:t>fără bullying”</a:t>
            </a:r>
            <a:endParaRPr lang="en-US" sz="2800" dirty="0"/>
          </a:p>
        </p:txBody>
      </p:sp>
      <p:sp>
        <p:nvSpPr>
          <p:cNvPr id="3" name="Text Placeholder 2"/>
          <p:cNvSpPr>
            <a:spLocks noGrp="1"/>
          </p:cNvSpPr>
          <p:nvPr>
            <p:ph type="body" idx="1"/>
          </p:nvPr>
        </p:nvSpPr>
        <p:spPr/>
        <p:txBody>
          <a:bodyPr>
            <a:normAutofit fontScale="92500" lnSpcReduction="10000"/>
          </a:bodyPr>
          <a:lstStyle/>
          <a:p>
            <a:r>
              <a:rPr lang="ro-RO" dirty="0" smtClean="0"/>
              <a:t>”Cum mă simt azi la grădiniță?”</a:t>
            </a:r>
            <a:endParaRPr lang="en-US" dirty="0"/>
          </a:p>
        </p:txBody>
      </p:sp>
      <p:sp>
        <p:nvSpPr>
          <p:cNvPr id="5" name="Text Placeholder 4"/>
          <p:cNvSpPr>
            <a:spLocks noGrp="1"/>
          </p:cNvSpPr>
          <p:nvPr>
            <p:ph type="body" sz="half" idx="3"/>
          </p:nvPr>
        </p:nvSpPr>
        <p:spPr/>
        <p:txBody>
          <a:bodyPr/>
          <a:lstStyle/>
          <a:p>
            <a:pPr algn="ctr"/>
            <a:r>
              <a:rPr lang="ro-RO" dirty="0" smtClean="0"/>
              <a:t>Exprimarea emoțiilor</a:t>
            </a:r>
            <a:endParaRPr lang="en-US" dirty="0"/>
          </a:p>
        </p:txBody>
      </p:sp>
      <p:sp>
        <p:nvSpPr>
          <p:cNvPr id="4" name="Content Placeholder 3"/>
          <p:cNvSpPr>
            <a:spLocks noGrp="1"/>
          </p:cNvSpPr>
          <p:nvPr>
            <p:ph sz="quarter" idx="2"/>
          </p:nvPr>
        </p:nvSpPr>
        <p:spPr/>
        <p:txBody>
          <a:bodyPr>
            <a:normAutofit fontScale="92500" lnSpcReduction="10000"/>
          </a:bodyPr>
          <a:lstStyle/>
          <a:p>
            <a:r>
              <a:rPr lang="ro-RO" sz="2800" dirty="0" smtClean="0"/>
              <a:t>Prin exersarea exprimării emoțiilor, copiii au înțeles importanța transmiterii sincere către cei din jur a stărilor sufletești trăite în contexte situaționale diferite.</a:t>
            </a:r>
            <a:endParaRPr lang="en-US" sz="2800" dirty="0" smtClean="0"/>
          </a:p>
          <a:p>
            <a:pPr>
              <a:buNone/>
            </a:pPr>
            <a:endParaRPr lang="en-US" dirty="0"/>
          </a:p>
        </p:txBody>
      </p:sp>
      <p:pic>
        <p:nvPicPr>
          <p:cNvPr id="7" name="Substituent conținut 6"/>
          <p:cNvPicPr>
            <a:picLocks noGrp="1"/>
          </p:cNvPicPr>
          <p:nvPr>
            <p:ph sz="quarter" idx="4"/>
          </p:nvPr>
        </p:nvPicPr>
        <p:blipFill>
          <a:blip r:embed="rId2" cstate="print">
            <a:extLst>
              <a:ext uri="{28A0092B-C50C-407E-A947-70E740481C1C}">
                <a14:useLocalDpi xmlns:a14="http://schemas.microsoft.com/office/drawing/2010/main" val="0"/>
              </a:ext>
            </a:extLst>
          </a:blip>
          <a:srcRect/>
          <a:stretch>
            <a:fillRect/>
          </a:stretch>
        </p:blipFill>
        <p:spPr bwMode="auto">
          <a:xfrm>
            <a:off x="5791200" y="1371600"/>
            <a:ext cx="2647604" cy="1986742"/>
          </a:xfrm>
          <a:prstGeom prst="rect">
            <a:avLst/>
          </a:prstGeom>
          <a:noFill/>
          <a:ln>
            <a:noFill/>
          </a:ln>
        </p:spPr>
      </p:pic>
      <p:pic>
        <p:nvPicPr>
          <p:cNvPr id="8" name="Imagine 7"/>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1200" y="3505200"/>
            <a:ext cx="2667000" cy="197739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24400"/>
            <a:ext cx="8183880" cy="1051560"/>
          </a:xfrm>
        </p:spPr>
        <p:txBody>
          <a:bodyPr>
            <a:normAutofit fontScale="90000"/>
          </a:bodyPr>
          <a:lstStyle/>
          <a:p>
            <a:pPr algn="ctr"/>
            <a:r>
              <a:rPr lang="ro-RO" sz="3200" dirty="0" smtClean="0"/>
              <a:t>Activități ”Să fim prieteni - fără bullying” – Întâlnire informativă cu părinții</a:t>
            </a:r>
            <a:endParaRPr lang="en-US" sz="3200" dirty="0"/>
          </a:p>
        </p:txBody>
      </p:sp>
      <p:pic>
        <p:nvPicPr>
          <p:cNvPr id="4" name="Imagine 8"/>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066800"/>
            <a:ext cx="3276600" cy="2819400"/>
          </a:xfrm>
          <a:prstGeom prst="rect">
            <a:avLst/>
          </a:prstGeom>
          <a:noFill/>
          <a:ln>
            <a:noFill/>
          </a:ln>
        </p:spPr>
      </p:pic>
      <p:pic>
        <p:nvPicPr>
          <p:cNvPr id="5" name="Imagine 9"/>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0" y="1066800"/>
            <a:ext cx="3276600" cy="28194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648200"/>
            <a:ext cx="8183880" cy="1051560"/>
          </a:xfrm>
        </p:spPr>
        <p:txBody>
          <a:bodyPr>
            <a:normAutofit fontScale="90000"/>
          </a:bodyPr>
          <a:lstStyle/>
          <a:p>
            <a:pPr algn="ctr"/>
            <a:r>
              <a:rPr lang="ro-RO" i="1" dirty="0" smtClean="0"/>
              <a:t>”În spatele unor fapte mari, </a:t>
            </a:r>
            <a:br>
              <a:rPr lang="ro-RO" i="1" dirty="0" smtClean="0"/>
            </a:br>
            <a:r>
              <a:rPr lang="ro-RO" i="1" dirty="0" smtClean="0"/>
              <a:t>se află o inimă mare.”  </a:t>
            </a:r>
            <a:br>
              <a:rPr lang="ro-RO" i="1" dirty="0" smtClean="0"/>
            </a:br>
            <a:r>
              <a:rPr lang="ro-RO" i="1" dirty="0" smtClean="0"/>
              <a:t>(proverb estonian)</a:t>
            </a:r>
            <a:endParaRPr lang="en-US" dirty="0"/>
          </a:p>
        </p:txBody>
      </p:sp>
      <p:sp>
        <p:nvSpPr>
          <p:cNvPr id="3" name="Freeform 13"/>
          <p:cNvSpPr/>
          <p:nvPr/>
        </p:nvSpPr>
        <p:spPr>
          <a:xfrm>
            <a:off x="1295400" y="838200"/>
            <a:ext cx="2743200" cy="3124200"/>
          </a:xfrm>
          <a:custGeom>
            <a:avLst/>
            <a:gdLst/>
            <a:ahLst/>
            <a:cxnLst/>
            <a:rect l="l" t="t" r="r" b="b"/>
            <a:pathLst>
              <a:path w="2096727" h="2096727">
                <a:moveTo>
                  <a:pt x="0" y="0"/>
                </a:moveTo>
                <a:lnTo>
                  <a:pt x="2096727" y="0"/>
                </a:lnTo>
                <a:lnTo>
                  <a:pt x="2096727" y="2096727"/>
                </a:lnTo>
                <a:lnTo>
                  <a:pt x="0" y="2096727"/>
                </a:lnTo>
                <a:lnTo>
                  <a:pt x="0" y="0"/>
                </a:lnTo>
                <a:close/>
              </a:path>
            </a:pathLst>
          </a:custGeom>
          <a:blipFill>
            <a:blip r:embed="rId2" cstate="print"/>
            <a:stretch>
              <a:fillRect/>
            </a:stretch>
          </a:blipFill>
        </p:spPr>
      </p:sp>
      <p:sp>
        <p:nvSpPr>
          <p:cNvPr id="4" name="Freeform 12"/>
          <p:cNvSpPr/>
          <p:nvPr/>
        </p:nvSpPr>
        <p:spPr>
          <a:xfrm>
            <a:off x="4953000" y="838200"/>
            <a:ext cx="2743200" cy="3124200"/>
          </a:xfrm>
          <a:custGeom>
            <a:avLst/>
            <a:gdLst/>
            <a:ahLst/>
            <a:cxnLst/>
            <a:rect l="l" t="t" r="r" b="b"/>
            <a:pathLst>
              <a:path w="1566497" h="2088663">
                <a:moveTo>
                  <a:pt x="0" y="0"/>
                </a:moveTo>
                <a:lnTo>
                  <a:pt x="1566497" y="0"/>
                </a:lnTo>
                <a:lnTo>
                  <a:pt x="1566497" y="2088663"/>
                </a:lnTo>
                <a:lnTo>
                  <a:pt x="0" y="2088663"/>
                </a:lnTo>
                <a:lnTo>
                  <a:pt x="0" y="0"/>
                </a:lnTo>
                <a:close/>
              </a:path>
            </a:pathLst>
          </a:custGeom>
          <a:blipFill>
            <a:blip r:embed="rId3" cstate="print"/>
            <a:stretch>
              <a:fillRect/>
            </a:stretch>
          </a:blipFill>
        </p:spPr>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300</TotalTime>
  <Words>664</Words>
  <Application>Microsoft Office PowerPoint</Application>
  <PresentationFormat>Expunere pe ecran (4:3)</PresentationFormat>
  <Paragraphs>66</Paragraphs>
  <Slides>14</Slides>
  <Notes>0</Notes>
  <HiddenSlides>0</HiddenSlides>
  <MMClips>0</MMClips>
  <ScaleCrop>false</ScaleCrop>
  <HeadingPairs>
    <vt:vector size="6" baseType="variant">
      <vt:variant>
        <vt:lpstr>Fonturi utilizate</vt:lpstr>
      </vt:variant>
      <vt:variant>
        <vt:i4>4</vt:i4>
      </vt:variant>
      <vt:variant>
        <vt:lpstr>Temă</vt:lpstr>
      </vt:variant>
      <vt:variant>
        <vt:i4>1</vt:i4>
      </vt:variant>
      <vt:variant>
        <vt:lpstr>Titluri diapozitive</vt:lpstr>
      </vt:variant>
      <vt:variant>
        <vt:i4>14</vt:i4>
      </vt:variant>
    </vt:vector>
  </HeadingPairs>
  <TitlesOfParts>
    <vt:vector size="19" baseType="lpstr">
      <vt:lpstr>Sniglet</vt:lpstr>
      <vt:lpstr>Times New Roman</vt:lpstr>
      <vt:lpstr>Verdana</vt:lpstr>
      <vt:lpstr>Wingdings 2</vt:lpstr>
      <vt:lpstr>Aspect</vt:lpstr>
      <vt:lpstr>Proiect Erasmus+     2024-1-RO01-KA121-SCH-000210521 Job Shadowing – ”Tallinn Suitsupääsupesa Preschool”</vt:lpstr>
      <vt:lpstr>Job Shadowing   ”Tallinn Suitsupääsupesa Preschool” 24-28.02.2025</vt:lpstr>
      <vt:lpstr>Activități observate în cadrul mobilității</vt:lpstr>
      <vt:lpstr>Activități desfășurate cu preșcolarii</vt:lpstr>
      <vt:lpstr>  Proiect  Etwinning ”The Land of emotions”</vt:lpstr>
      <vt:lpstr>Proiect Etwinning ”The Land of emotions”</vt:lpstr>
      <vt:lpstr>Activități observate în cadrul mobilității</vt:lpstr>
      <vt:lpstr>”Să fim prieteni - fără bullying” Grădinița P.P. ”Piticot”</vt:lpstr>
      <vt:lpstr>Așteptări pe termen lung </vt:lpstr>
      <vt:lpstr> Activități ”Să fim prieteni - fără bullying”  </vt:lpstr>
      <vt:lpstr>Activități ”Să fim prieteni –  fără bullying”</vt:lpstr>
      <vt:lpstr>Activități ”Să fim prieteni –  fără bullying”</vt:lpstr>
      <vt:lpstr>Activități ”Să fim prieteni - fără bullying” – Întâlnire informativă cu părinții</vt:lpstr>
      <vt:lpstr>”În spatele unor fapte mari,  se află o inimă mare.”   (proverb estonian)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 la experiențe Erasmus la activitatea didactică</dc:title>
  <dc:creator>m</dc:creator>
  <cp:lastModifiedBy>Director</cp:lastModifiedBy>
  <cp:revision>73</cp:revision>
  <dcterms:created xsi:type="dcterms:W3CDTF">2006-08-16T00:00:00Z</dcterms:created>
  <dcterms:modified xsi:type="dcterms:W3CDTF">2025-11-06T10:16:52Z</dcterms:modified>
</cp:coreProperties>
</file>